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820" r:id="rId5"/>
    <p:sldId id="821" r:id="rId6"/>
    <p:sldId id="822" r:id="rId7"/>
    <p:sldId id="823" r:id="rId8"/>
    <p:sldId id="827" r:id="rId9"/>
    <p:sldId id="832" r:id="rId10"/>
    <p:sldId id="83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558" autoAdjust="0"/>
  </p:normalViewPr>
  <p:slideViewPr>
    <p:cSldViewPr snapToGrid="0">
      <p:cViewPr varScale="1">
        <p:scale>
          <a:sx n="60" d="100"/>
          <a:sy n="60" d="100"/>
        </p:scale>
        <p:origin x="1164" y="78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351"/>
            <a:ext cx="10515600" cy="762338"/>
          </a:xfrm>
        </p:spPr>
        <p:txBody>
          <a:bodyPr/>
          <a:lstStyle/>
          <a:p>
            <a:r>
              <a:rPr lang="en-US" dirty="0"/>
              <a:t>Coffee Sale Analysis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5844AC7-E488-709F-E66B-3FB7077D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0" y="1575739"/>
            <a:ext cx="3200400" cy="320040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 descr="A coffee cup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B31804E-D8B6-2330-8BD8-61968EC6B0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406" r="18406"/>
          <a:stretch>
            <a:fillRect/>
          </a:stretch>
        </p:blipFill>
        <p:spPr>
          <a:xfrm rot="20916120">
            <a:off x="4724560" y="1843157"/>
            <a:ext cx="2725153" cy="2587079"/>
          </a:xfrm>
        </p:spPr>
      </p:pic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4" y="936916"/>
            <a:ext cx="3259239" cy="638050"/>
          </a:xfrm>
        </p:spPr>
        <p:txBody>
          <a:bodyPr/>
          <a:lstStyle/>
          <a:p>
            <a:r>
              <a:rPr lang="en-US" dirty="0"/>
              <a:t>The Big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9989" y="1655177"/>
            <a:ext cx="3259138" cy="1635155"/>
          </a:xfrm>
        </p:spPr>
        <p:txBody>
          <a:bodyPr/>
          <a:lstStyle/>
          <a:p>
            <a:r>
              <a:rPr lang="en-US" dirty="0"/>
              <a:t>Buzz of</a:t>
            </a:r>
          </a:p>
          <a:p>
            <a:r>
              <a:rPr lang="en-US" dirty="0"/>
              <a:t>coffee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8165" y="3831219"/>
            <a:ext cx="2719830" cy="2638706"/>
          </a:xfrm>
        </p:spPr>
        <p:txBody>
          <a:bodyPr/>
          <a:lstStyle/>
          <a:p>
            <a:r>
              <a:rPr lang="en-US" dirty="0"/>
              <a:t>coffee consumption is a dynamic and integral part of global culture and economy, </a:t>
            </a:r>
          </a:p>
          <a:p>
            <a:endParaRPr lang="en-US" dirty="0"/>
          </a:p>
          <a:p>
            <a:r>
              <a:rPr lang="en-US" dirty="0"/>
              <a:t>The United States is a major consumer, with Americans drinking an average of 3.1 cups per day.</a:t>
            </a:r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Peak Hours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42939" y="4229714"/>
            <a:ext cx="1849061" cy="1061658"/>
          </a:xfrm>
        </p:spPr>
        <p:txBody>
          <a:bodyPr>
            <a:normAutofit/>
          </a:bodyPr>
          <a:lstStyle/>
          <a:p>
            <a:r>
              <a:rPr lang="en-US" dirty="0"/>
              <a:t>11:AM – 7:00 PM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1088" y="2670733"/>
            <a:ext cx="1849061" cy="1076446"/>
          </a:xfrm>
        </p:spPr>
        <p:txBody>
          <a:bodyPr>
            <a:normAutofit/>
          </a:bodyPr>
          <a:lstStyle/>
          <a:p>
            <a:r>
              <a:rPr lang="en-US" sz="3000" b="1" dirty="0"/>
              <a:t>Peak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42939" y="2670733"/>
            <a:ext cx="1849061" cy="1061659"/>
          </a:xfrm>
        </p:spPr>
        <p:txBody>
          <a:bodyPr>
            <a:normAutofit/>
          </a:bodyPr>
          <a:lstStyle/>
          <a:p>
            <a:r>
              <a:rPr lang="en-US" dirty="0"/>
              <a:t>8:00 AM,</a:t>
            </a:r>
          </a:p>
          <a:p>
            <a:r>
              <a:rPr lang="en-US" dirty="0"/>
              <a:t>9:00 AM,</a:t>
            </a:r>
          </a:p>
          <a:p>
            <a:r>
              <a:rPr lang="en-US" dirty="0"/>
              <a:t>10:00 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22508" y="4229713"/>
            <a:ext cx="1849061" cy="1076446"/>
          </a:xfrm>
        </p:spPr>
        <p:txBody>
          <a:bodyPr>
            <a:normAutofit/>
          </a:bodyPr>
          <a:lstStyle/>
          <a:p>
            <a:r>
              <a:rPr lang="en-US" sz="2000" b="1" dirty="0"/>
              <a:t>Non-Peak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B63F9B-2D40-06D0-92B6-7DABA4BDEC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460" y="1825663"/>
            <a:ext cx="3345083" cy="642687"/>
          </a:xfrm>
        </p:spPr>
        <p:txBody>
          <a:bodyPr/>
          <a:lstStyle/>
          <a:p>
            <a:r>
              <a:rPr lang="en-US" dirty="0"/>
              <a:t>Hours</a:t>
            </a:r>
            <a:endParaRPr lang="en-IN" dirty="0"/>
          </a:p>
        </p:txBody>
      </p:sp>
      <p:pic>
        <p:nvPicPr>
          <p:cNvPr id="29" name="Picture 28" descr="A graph showing a line of time&#10;&#10;Description automatically generated with medium confidence">
            <a:extLst>
              <a:ext uri="{FF2B5EF4-FFF2-40B4-BE49-F238E27FC236}">
                <a16:creationId xmlns:a16="http://schemas.microsoft.com/office/drawing/2014/main" id="{522A39A6-4705-39D0-FBF7-081BC98E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558"/>
            <a:ext cx="8169498" cy="44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00AF2-FD13-CEC9-E9E6-1AC51028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62F08"/>
                </a:solidFill>
              </a:rPr>
              <a:t>Days</a:t>
            </a:r>
          </a:p>
        </p:txBody>
      </p: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F4834C7C-0303-C1A9-41E5-0E430DF2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CDEF5F-113F-B541-79DD-05A1AB6912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001" y="1121325"/>
            <a:ext cx="10252763" cy="356556"/>
          </a:xfrm>
        </p:spPr>
        <p:txBody>
          <a:bodyPr/>
          <a:lstStyle/>
          <a:p>
            <a:r>
              <a:rPr lang="en-US" dirty="0"/>
              <a:t>---------------------------------------------------------------------------------------------------------------------------</a:t>
            </a:r>
            <a:endParaRPr lang="en-IN" dirty="0"/>
          </a:p>
        </p:txBody>
      </p:sp>
      <p:pic>
        <p:nvPicPr>
          <p:cNvPr id="54" name="Picture 53" descr="A graph of sales&#10;&#10;Description automatically generated">
            <a:extLst>
              <a:ext uri="{FF2B5EF4-FFF2-40B4-BE49-F238E27FC236}">
                <a16:creationId xmlns:a16="http://schemas.microsoft.com/office/drawing/2014/main" id="{959E1472-0D4F-4ADD-6954-403D7F73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12" y="1636295"/>
            <a:ext cx="9281135" cy="4615880"/>
          </a:xfrm>
          <a:prstGeom prst="rect">
            <a:avLst/>
          </a:prstGeom>
        </p:spPr>
      </p:pic>
      <p:sp>
        <p:nvSpPr>
          <p:cNvPr id="57" name="Title 2">
            <a:extLst>
              <a:ext uri="{FF2B5EF4-FFF2-40B4-BE49-F238E27FC236}">
                <a16:creationId xmlns:a16="http://schemas.microsoft.com/office/drawing/2014/main" id="{8F259738-109A-079A-261F-9D14FEE8C0F6}"/>
              </a:ext>
            </a:extLst>
          </p:cNvPr>
          <p:cNvSpPr txBox="1">
            <a:spLocks/>
          </p:cNvSpPr>
          <p:nvPr/>
        </p:nvSpPr>
        <p:spPr>
          <a:xfrm>
            <a:off x="8550543" y="1604211"/>
            <a:ext cx="2743200" cy="968999"/>
          </a:xfrm>
          <a:prstGeom prst="rect">
            <a:avLst/>
          </a:prstGeom>
        </p:spPr>
        <p:txBody>
          <a:bodyPr vert="horz" lIns="91440" tIns="0" rIns="9144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Performing </a:t>
            </a:r>
          </a:p>
          <a:p>
            <a:r>
              <a:rPr lang="en-US" dirty="0"/>
              <a:t>Days</a:t>
            </a:r>
          </a:p>
        </p:txBody>
      </p:sp>
      <p:sp>
        <p:nvSpPr>
          <p:cNvPr id="59" name="Title 2">
            <a:extLst>
              <a:ext uri="{FF2B5EF4-FFF2-40B4-BE49-F238E27FC236}">
                <a16:creationId xmlns:a16="http://schemas.microsoft.com/office/drawing/2014/main" id="{C52DAAA7-B8B9-7B2D-05E7-EB0D9BD0935E}"/>
              </a:ext>
            </a:extLst>
          </p:cNvPr>
          <p:cNvSpPr txBox="1">
            <a:spLocks/>
          </p:cNvSpPr>
          <p:nvPr/>
        </p:nvSpPr>
        <p:spPr>
          <a:xfrm>
            <a:off x="8496788" y="4315327"/>
            <a:ext cx="2743200" cy="968999"/>
          </a:xfrm>
          <a:prstGeom prst="rect">
            <a:avLst/>
          </a:prstGeom>
        </p:spPr>
        <p:txBody>
          <a:bodyPr vert="horz" lIns="91440" tIns="0" rIns="91440" bIns="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 - Performing </a:t>
            </a:r>
          </a:p>
          <a:p>
            <a:r>
              <a:rPr lang="en-US" dirty="0"/>
              <a:t>Days</a:t>
            </a:r>
          </a:p>
        </p:txBody>
      </p:sp>
      <p:sp>
        <p:nvSpPr>
          <p:cNvPr id="60" name="Text Placeholder 23">
            <a:extLst>
              <a:ext uri="{FF2B5EF4-FFF2-40B4-BE49-F238E27FC236}">
                <a16:creationId xmlns:a16="http://schemas.microsoft.com/office/drawing/2014/main" id="{3BD6504E-2860-B545-CC63-B1280A848C3A}"/>
              </a:ext>
            </a:extLst>
          </p:cNvPr>
          <p:cNvSpPr txBox="1">
            <a:spLocks/>
          </p:cNvSpPr>
          <p:nvPr/>
        </p:nvSpPr>
        <p:spPr>
          <a:xfrm>
            <a:off x="8496788" y="2480541"/>
            <a:ext cx="2719830" cy="1060518"/>
          </a:xfrm>
          <a:prstGeom prst="rect">
            <a:avLst/>
          </a:prstGeom>
          <a:noFill/>
        </p:spPr>
        <p:txBody>
          <a:bodyPr vert="horz" lIns="91440" tIns="91440" rIns="9144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62F08"/>
                </a:solidFill>
              </a:rPr>
              <a:t>Monday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62F08"/>
                </a:solidFill>
              </a:rPr>
              <a:t>Friday</a:t>
            </a:r>
          </a:p>
        </p:txBody>
      </p:sp>
      <p:sp>
        <p:nvSpPr>
          <p:cNvPr id="61" name="Text Placeholder 23">
            <a:extLst>
              <a:ext uri="{FF2B5EF4-FFF2-40B4-BE49-F238E27FC236}">
                <a16:creationId xmlns:a16="http://schemas.microsoft.com/office/drawing/2014/main" id="{2C35CEC5-8D2E-9A33-707E-C80EAACBCDCE}"/>
              </a:ext>
            </a:extLst>
          </p:cNvPr>
          <p:cNvSpPr txBox="1">
            <a:spLocks/>
          </p:cNvSpPr>
          <p:nvPr/>
        </p:nvSpPr>
        <p:spPr>
          <a:xfrm>
            <a:off x="8550543" y="5260262"/>
            <a:ext cx="2719830" cy="1060518"/>
          </a:xfrm>
          <a:prstGeom prst="rect">
            <a:avLst/>
          </a:prstGeom>
          <a:noFill/>
        </p:spPr>
        <p:txBody>
          <a:bodyPr vert="horz" lIns="91440" tIns="91440" rIns="9144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62F08"/>
                </a:solidFill>
              </a:rPr>
              <a:t>Saturday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62F08"/>
                </a:solidFill>
              </a:rPr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122943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8ACE2757-8056-1924-2127-8B2BD06C66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1788"/>
            <a:ext cx="12192001" cy="104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FB9C-0777-BDFD-24FB-D0CE5DB0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74" y="998855"/>
            <a:ext cx="10315428" cy="6380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62F08"/>
                </a:solidFill>
              </a:rPr>
              <a:t>Month Over Month</a:t>
            </a:r>
            <a:br>
              <a:rPr lang="en-US" sz="4000" dirty="0">
                <a:solidFill>
                  <a:srgbClr val="562F08"/>
                </a:solidFill>
              </a:rPr>
            </a:br>
            <a:br>
              <a:rPr lang="en-US" sz="4000" dirty="0">
                <a:solidFill>
                  <a:srgbClr val="562F08"/>
                </a:solidFill>
              </a:rPr>
            </a:br>
            <a:r>
              <a:rPr lang="en-US" sz="4000" dirty="0">
                <a:solidFill>
                  <a:srgbClr val="562F08"/>
                </a:solidFill>
              </a:rPr>
              <a:t>----------------------------------------------------------</a:t>
            </a:r>
          </a:p>
        </p:txBody>
      </p:sp>
      <p:sp>
        <p:nvSpPr>
          <p:cNvPr id="264" name="Slide Number Placeholder 263">
            <a:extLst>
              <a:ext uri="{FF2B5EF4-FFF2-40B4-BE49-F238E27FC236}">
                <a16:creationId xmlns:a16="http://schemas.microsoft.com/office/drawing/2014/main" id="{DCF91154-C82D-D672-45C6-AA1B1B28B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113AFA7-0516-D4A0-419F-C62D8C31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2" y="2647548"/>
            <a:ext cx="11724251" cy="21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9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8" y="368658"/>
            <a:ext cx="6228732" cy="830221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BEF13-579A-BF62-19B4-1C51DB8BD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906" y="1430936"/>
            <a:ext cx="6228732" cy="538223"/>
          </a:xfrm>
        </p:spPr>
        <p:txBody>
          <a:bodyPr/>
          <a:lstStyle/>
          <a:p>
            <a:r>
              <a:rPr lang="en-US" dirty="0"/>
              <a:t>Peak Hours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CC0D4-610E-06C3-A2E3-45EC78B116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3906" y="2029538"/>
            <a:ext cx="6228732" cy="1090763"/>
          </a:xfrm>
        </p:spPr>
        <p:txBody>
          <a:bodyPr/>
          <a:lstStyle/>
          <a:p>
            <a:r>
              <a:rPr lang="en-US" dirty="0"/>
              <a:t>The Peak hours are 8:00 AM to 10:00 AM. More Customers Visit in These Hours. We Should have to Focus on From 11:00 AM to 7:00 PM.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A9880-2FF6-6ECE-2B65-F8BD7A9D3E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906" y="2824996"/>
            <a:ext cx="6229350" cy="3429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E153A-0231-319B-8687-B29B7EFAA4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288" y="3322957"/>
            <a:ext cx="6229350" cy="640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Monday &amp; Friday are Best Performing Days with Highest Number of Sales.</a:t>
            </a:r>
          </a:p>
          <a:p>
            <a:r>
              <a:rPr lang="en-US" dirty="0"/>
              <a:t>But the Saturday &amp; Sunday are Word Performing Days. </a:t>
            </a:r>
          </a:p>
          <a:p>
            <a:r>
              <a:rPr lang="en-US" dirty="0"/>
              <a:t>We can Give the Discount on these Particular Days.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E6F9F-8660-718D-3741-A7AD1CD6E6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3906" y="4073211"/>
            <a:ext cx="6228732" cy="538223"/>
          </a:xfrm>
        </p:spPr>
        <p:txBody>
          <a:bodyPr/>
          <a:lstStyle/>
          <a:p>
            <a:r>
              <a:rPr lang="en-US" dirty="0"/>
              <a:t>Top Products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BFFEA6F-FBF5-0C7A-39B7-954D2693D8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3906" y="4675594"/>
            <a:ext cx="6228732" cy="18137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Barista Espresso</a:t>
            </a:r>
          </a:p>
          <a:p>
            <a:r>
              <a:rPr lang="en-US" dirty="0"/>
              <a:t>Brewed Chai Tea</a:t>
            </a:r>
          </a:p>
          <a:p>
            <a:r>
              <a:rPr lang="en-US" dirty="0"/>
              <a:t>Hot Chocolate</a:t>
            </a:r>
          </a:p>
          <a:p>
            <a:r>
              <a:rPr lang="en-US" dirty="0"/>
              <a:t>Gourmet Brewed Coffee</a:t>
            </a:r>
          </a:p>
          <a:p>
            <a:endParaRPr lang="en-US" dirty="0"/>
          </a:p>
          <a:p>
            <a:r>
              <a:rPr lang="en-US" dirty="0"/>
              <a:t>Theses are the Best-Selling Products. We can add more Categories in these Products</a:t>
            </a:r>
          </a:p>
          <a:p>
            <a:r>
              <a:rPr lang="en-US" dirty="0"/>
              <a:t>Because People Love theses Products 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560" y="-1"/>
            <a:ext cx="4155440" cy="5243333"/>
          </a:xfr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B48EA-A2DB-A210-928A-1FC121F35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7222" y="3258237"/>
            <a:ext cx="4434840" cy="368884"/>
          </a:xfrm>
        </p:spPr>
        <p:txBody>
          <a:bodyPr/>
          <a:lstStyle/>
          <a:p>
            <a:r>
              <a:rPr lang="en-US" dirty="0"/>
              <a:t>Contact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A49E-B51D-1395-EC68-B125A035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7222" y="3748147"/>
            <a:ext cx="4434840" cy="1454381"/>
          </a:xfrm>
        </p:spPr>
        <p:txBody>
          <a:bodyPr/>
          <a:lstStyle/>
          <a:p>
            <a:r>
              <a:rPr lang="en-US" dirty="0"/>
              <a:t>Kamal Kumar</a:t>
            </a:r>
          </a:p>
          <a:p>
            <a:r>
              <a:rPr lang="en-US" dirty="0"/>
              <a:t>kamaljangir795@gmail.com</a:t>
            </a:r>
          </a:p>
          <a:p>
            <a:r>
              <a:rPr lang="en-US" dirty="0"/>
              <a:t>8725920612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5850E-5CFC-6B9C-18D3-4C2F45AC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028" y="1787525"/>
            <a:ext cx="3383280" cy="3383280"/>
          </a:xfrm>
          <a:prstGeom prst="ellipse">
            <a:avLst/>
          </a:prstGeom>
          <a:noFill/>
          <a:ln w="152400" cap="flat">
            <a:solidFill>
              <a:schemeClr val="accent3">
                <a:lumMod val="10000"/>
                <a:lumOff val="9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A coffee cup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923DDF0-B6E6-773F-795F-4C427091D9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8395" r="18395"/>
          <a:stretch>
            <a:fillRect/>
          </a:stretch>
        </p:blipFill>
        <p:spPr>
          <a:xfrm rot="20650671">
            <a:off x="1796081" y="1972624"/>
            <a:ext cx="3025174" cy="2871898"/>
          </a:xfrm>
        </p:spPr>
      </p:pic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4" id="{2CFBB2F5-9856-438A-A97E-5B9B91FC9DCB}" vid="{EC86F55B-FC60-4A9A-B095-B779D44DD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62F12-74F2-42BA-B462-99325E8561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D38038-D305-4197-995D-E8CD4D5B17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C10618-E2E7-4101-8072-D9BBC378C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Lato</vt:lpstr>
      <vt:lpstr>Lato Black</vt:lpstr>
      <vt:lpstr>Custom</vt:lpstr>
      <vt:lpstr>Coffee Sale Analysis</vt:lpstr>
      <vt:lpstr>The Big</vt:lpstr>
      <vt:lpstr>Peak Hours</vt:lpstr>
      <vt:lpstr>Days</vt:lpstr>
      <vt:lpstr>Month Over Month  ----------------------------------------------------------</vt:lpstr>
      <vt:lpstr>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2023-07-24T17:06:00Z</dcterms:created>
  <dcterms:modified xsi:type="dcterms:W3CDTF">2024-06-01T12:11:27Z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